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Default Extension="jpeg" ContentType="image/jpeg"/>
  <Override PartName="/ppt/tags/tag3.xml" ContentType="application/vnd.openxmlformats-officedocument.presentationml.tags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notesMasterIdLst>
    <p:notesMasterId r:id="rId11"/>
  </p:notesMasterIdLst>
  <p:sldIdLst>
    <p:sldId id="256" r:id="rId3"/>
    <p:sldId id="257" r:id="rId4"/>
    <p:sldId id="262" r:id="rId5"/>
    <p:sldId id="260" r:id="rId6"/>
    <p:sldId id="266" r:id="rId7"/>
    <p:sldId id="263" r:id="rId8"/>
    <p:sldId id="264" r:id="rId9"/>
    <p:sldId id="267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0"/>
    <p:restoredTop sz="94600"/>
  </p:normalViewPr>
  <p:slideViewPr>
    <p:cSldViewPr snapToGrid="0">
      <p:cViewPr varScale="1">
        <p:scale>
          <a:sx n="70" d="100"/>
          <a:sy n="70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6C1D7A2-FDE9-4705-B9DD-705D3A8A852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2 Not Yer Tutucusu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2 Not Yer Tutucusu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4" Type="http://schemas.openxmlformats.org/officeDocument/2006/relationships/image" Target="../media/image2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ctrTitle"/>
            <p:custDataLst>
              <p:tags r:id="rId1"/>
            </p:custDataLst>
          </p:nvPr>
        </p:nvSpPr>
        <p:spPr>
          <a:xfrm>
            <a:off x="2701925" y="2130425"/>
            <a:ext cx="4800600" cy="1470025"/>
          </a:xfrm>
        </p:spPr>
        <p:txBody>
          <a:bodyPr/>
          <a:lstStyle>
            <a:lvl1pPr>
              <a:buClr>
                <a:srgbClr val="FFFFFF"/>
              </a:buClr>
              <a:defRPr/>
            </a:lvl1pPr>
          </a:lstStyle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2701925" y="3886200"/>
            <a:ext cx="4114800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tr-TR" smtClean="0"/>
              <a:t>Asıl alt başlık stilini düzenlemek için tıklatın</a:t>
            </a:r>
            <a:endParaRPr lang="en-US"/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A400AEF-D63B-41A1-9B79-BBB6ABD4FA3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417F4B-F7E8-4D87-B38C-E99C7F3749F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7439025" y="274638"/>
            <a:ext cx="158115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2693988" y="274638"/>
            <a:ext cx="4592637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8CCC05-B5C9-440E-AF87-7471D54A60C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Başlık, İçeri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703513" y="274638"/>
            <a:ext cx="6316662" cy="1143000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2693988" y="1600200"/>
            <a:ext cx="3086100" cy="4525963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5932488" y="1600200"/>
            <a:ext cx="3087687" cy="4525963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DBA16B-719E-409D-ACEC-18AF9F0E7A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ctrTitle"/>
            <p:custDataLst>
              <p:tags r:id="rId1"/>
            </p:custDataLst>
          </p:nvPr>
        </p:nvSpPr>
        <p:spPr>
          <a:xfrm>
            <a:off x="455613" y="2130425"/>
            <a:ext cx="7313612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455613" y="3886200"/>
            <a:ext cx="7313612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BB27D33-6044-4958-831F-2FF72BA5C31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632E15-BD17-4997-85BE-6E8B68F2737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26B41C-26B6-43E9-848C-EF9741089D8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5613" y="1600200"/>
            <a:ext cx="40370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70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874986-E5D7-4EA0-BE96-8333CFE47A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B762BD-B612-45A7-A584-9F1306B112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82BDA0-7DB2-4B1E-A25D-744F0FDE50C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222BB0-7BB9-4F02-8C73-4642EF0C0DC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580662-74B6-4B7A-9D7C-3CC469F65D1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95748E-E581-459F-9776-35437D9704A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D792DB-0879-4999-A16C-D4E3C0E3C8F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50D1EA-CFB7-4C47-AB45-C47C8B53017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6225" y="274638"/>
            <a:ext cx="2055813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5613" y="274638"/>
            <a:ext cx="6018212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F891C2-72D6-432B-A1DC-68F044B4FF6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1F8BDF-0EF8-48A8-898B-A7A3829D2ED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2693988" y="1600200"/>
            <a:ext cx="3086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5932488" y="1600200"/>
            <a:ext cx="308768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C6F4BD-88CC-41A8-99AE-1339537E4E7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E76735-F93F-42BC-94DB-5CA73151189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2C20F6-7BF4-4F7D-99C9-15001D8E472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A9DDA3-5E9B-45DC-98AF-C133EF2B790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C1DA70-9D2A-4F27-9CB1-D48F14F6F6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 smtClean="0"/>
              <a:t>Resim eklemek için simgeyi tıklatın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979803-FEAD-4146-940F-E38CAA6B69E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2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ags" Target="../tags/tag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ags" Target="../tags/tag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6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  <p:custDataLst>
              <p:tags r:id="rId14"/>
            </p:custDataLst>
          </p:nvPr>
        </p:nvSpPr>
        <p:spPr bwMode="auto">
          <a:xfrm>
            <a:off x="2703513" y="274638"/>
            <a:ext cx="63166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tr-TR" smtClean="0"/>
              <a:t>Asıl başlık stili için tıklatın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  <p:custDataLst>
              <p:tags r:id="rId15"/>
            </p:custDataLst>
          </p:nvPr>
        </p:nvSpPr>
        <p:spPr bwMode="auto">
          <a:xfrm>
            <a:off x="2693988" y="1600200"/>
            <a:ext cx="632618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CDAE20C-6D07-4736-8E63-4360D07FFBB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7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455613" y="274638"/>
            <a:ext cx="82264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455613" y="1600200"/>
            <a:ext cx="82264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77F92D8-FD25-4C88-8DEC-685383C183A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image" Target="../media/image16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12" Type="http://schemas.openxmlformats.org/officeDocument/2006/relationships/image" Target="../media/image15.jpeg"/><Relationship Id="rId2" Type="http://schemas.openxmlformats.org/officeDocument/2006/relationships/image" Target="../media/image5.jpeg"/><Relationship Id="rId16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5" Type="http://schemas.openxmlformats.org/officeDocument/2006/relationships/image" Target="../media/image8.jpeg"/><Relationship Id="rId15" Type="http://schemas.openxmlformats.org/officeDocument/2006/relationships/image" Target="../media/image1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Relationship Id="rId14" Type="http://schemas.openxmlformats.org/officeDocument/2006/relationships/image" Target="../media/image1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tr-TR" dirty="0" smtClean="0"/>
              <a:t>UN VIAGGIO IN ITALIA:</a:t>
            </a:r>
            <a:br>
              <a:rPr lang="tr-TR" dirty="0" smtClean="0"/>
            </a:br>
            <a:r>
              <a:rPr lang="tr-TR" dirty="0" smtClean="0"/>
              <a:t>ROMA</a:t>
            </a:r>
            <a:endParaRPr lang="tr-TR" dirty="0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tr-TR" sz="1800" dirty="0" smtClean="0"/>
              <a:t>Anar IBRAHIMOV</a:t>
            </a:r>
          </a:p>
          <a:p>
            <a:pPr algn="ctr"/>
            <a:r>
              <a:rPr lang="tr-TR" sz="1800" dirty="0" smtClean="0"/>
              <a:t>Ceren ÇALIŞIR</a:t>
            </a:r>
          </a:p>
          <a:p>
            <a:pPr algn="ctr"/>
            <a:r>
              <a:rPr lang="tr-TR" sz="1800" dirty="0" smtClean="0"/>
              <a:t>Merve BOZ</a:t>
            </a:r>
          </a:p>
          <a:p>
            <a:pPr algn="ctr"/>
            <a:r>
              <a:rPr lang="tr-TR" sz="1800" dirty="0" smtClean="0"/>
              <a:t>Seren YILMAZ</a:t>
            </a:r>
          </a:p>
          <a:p>
            <a:pPr algn="ctr"/>
            <a:r>
              <a:rPr lang="tr-TR" sz="1800" dirty="0" smtClean="0"/>
              <a:t>Sıla ÇATALSAKAL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Portrait Suit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6917" y="709672"/>
            <a:ext cx="2734843" cy="19243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http://aff.bstatic.com/images/hotel/max500/212/21208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6610" y="3411481"/>
            <a:ext cx="1635382" cy="26124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2703513" y="423074"/>
            <a:ext cx="6316662" cy="598772"/>
          </a:xfrm>
        </p:spPr>
        <p:txBody>
          <a:bodyPr/>
          <a:lstStyle/>
          <a:p>
            <a:pPr algn="ctr"/>
            <a:r>
              <a:rPr lang="tr-TR" dirty="0" smtClean="0"/>
              <a:t>ALLOGGIO</a:t>
            </a:r>
            <a:endParaRPr lang="it-IT" dirty="0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3988" y="1422776"/>
            <a:ext cx="6326187" cy="4525963"/>
          </a:xfrm>
        </p:spPr>
        <p:txBody>
          <a:bodyPr/>
          <a:lstStyle/>
          <a:p>
            <a:r>
              <a:rPr lang="it-IT" sz="2200" dirty="0" smtClean="0"/>
              <a:t>Hotel Centrali con 3 stelle (con lo sconto);</a:t>
            </a:r>
          </a:p>
          <a:p>
            <a:pPr>
              <a:buNone/>
            </a:pPr>
            <a:r>
              <a:rPr lang="it-IT" sz="2200" dirty="0" smtClean="0"/>
              <a:t>	</a:t>
            </a:r>
            <a:r>
              <a:rPr lang="it-IT" sz="1600" dirty="0" smtClean="0"/>
              <a:t>- Hotel Stella (€30 - €63)</a:t>
            </a:r>
          </a:p>
          <a:p>
            <a:pPr>
              <a:buNone/>
            </a:pPr>
            <a:r>
              <a:rPr lang="it-IT" sz="1600" dirty="0" smtClean="0"/>
              <a:t>	- Hotel Brasile (€56 - €120)</a:t>
            </a:r>
          </a:p>
          <a:p>
            <a:r>
              <a:rPr lang="it-IT" sz="2200" dirty="0" smtClean="0"/>
              <a:t>Hotel con 5 stelle (€500 - €800);</a:t>
            </a:r>
          </a:p>
          <a:p>
            <a:pPr>
              <a:buNone/>
            </a:pPr>
            <a:r>
              <a:rPr lang="it-IT" sz="2200" dirty="0" smtClean="0"/>
              <a:t>	</a:t>
            </a:r>
            <a:r>
              <a:rPr lang="it-IT" sz="1600" dirty="0" smtClean="0"/>
              <a:t>- Portrait Suites</a:t>
            </a:r>
          </a:p>
          <a:p>
            <a:pPr>
              <a:buNone/>
            </a:pPr>
            <a:r>
              <a:rPr lang="it-IT" sz="1600" dirty="0" smtClean="0"/>
              <a:t>	- The First Luxury Art Hotel</a:t>
            </a:r>
          </a:p>
          <a:p>
            <a:r>
              <a:rPr lang="it-IT" sz="2200" dirty="0" smtClean="0"/>
              <a:t>Gli Ostelli;</a:t>
            </a:r>
          </a:p>
          <a:p>
            <a:pPr>
              <a:buNone/>
            </a:pPr>
            <a:r>
              <a:rPr lang="it-IT" sz="2200" dirty="0" smtClean="0"/>
              <a:t>	</a:t>
            </a:r>
            <a:r>
              <a:rPr lang="it-IT" sz="1600" dirty="0" smtClean="0"/>
              <a:t>- Rome Accomodation Hostel (€18 - €30)</a:t>
            </a:r>
          </a:p>
          <a:p>
            <a:pPr>
              <a:buNone/>
            </a:pPr>
            <a:r>
              <a:rPr lang="it-IT" sz="1600" dirty="0" smtClean="0"/>
              <a:t>	- MJ Place Hostel (€15 - €30)</a:t>
            </a:r>
          </a:p>
          <a:p>
            <a:r>
              <a:rPr lang="it-IT" sz="2200" dirty="0" smtClean="0"/>
              <a:t>Affittare un Appartamento;</a:t>
            </a:r>
          </a:p>
          <a:p>
            <a:pPr>
              <a:buNone/>
            </a:pPr>
            <a:r>
              <a:rPr lang="it-IT" sz="2200" dirty="0" smtClean="0"/>
              <a:t>	</a:t>
            </a:r>
            <a:r>
              <a:rPr lang="it-IT" sz="1600" dirty="0" smtClean="0"/>
              <a:t>- I prezzi: €90 - €150</a:t>
            </a:r>
          </a:p>
          <a:p>
            <a:pPr>
              <a:buNone/>
            </a:pPr>
            <a:r>
              <a:rPr lang="it-IT" sz="1600" dirty="0" smtClean="0"/>
              <a:t>	- Ragionevole se viaggiano con un gruppo</a:t>
            </a:r>
          </a:p>
          <a:p>
            <a:pPr>
              <a:buNone/>
            </a:pPr>
            <a:r>
              <a:rPr lang="it-IT" sz="2200" dirty="0" smtClean="0"/>
              <a:t>	</a:t>
            </a:r>
          </a:p>
          <a:p>
            <a:pPr>
              <a:buNone/>
            </a:pPr>
            <a:r>
              <a:rPr lang="it-IT" sz="2200" dirty="0" smtClean="0"/>
              <a:t>	</a:t>
            </a:r>
          </a:p>
          <a:p>
            <a:pPr>
              <a:buNone/>
            </a:pPr>
            <a:endParaRPr lang="it-IT" sz="2200" dirty="0" smtClean="0"/>
          </a:p>
        </p:txBody>
      </p:sp>
      <p:sp>
        <p:nvSpPr>
          <p:cNvPr id="5" name="6 Metin Yer Tutucusu"/>
          <p:cNvSpPr txBox="1">
            <a:spLocks/>
          </p:cNvSpPr>
          <p:nvPr/>
        </p:nvSpPr>
        <p:spPr>
          <a:xfrm>
            <a:off x="7370128" y="5977959"/>
            <a:ext cx="1259522" cy="370522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tabLst/>
              <a:defRPr/>
            </a:pPr>
            <a:r>
              <a:rPr kumimoji="0" lang="it-IT" sz="1400" b="0" i="0" u="none" strike="noStrike" kern="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Hotel Stella</a:t>
            </a:r>
            <a:endParaRPr kumimoji="0" lang="it-IT" sz="1400" b="0" i="0" u="none" strike="noStrike" kern="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6 Metin Yer Tutucusu"/>
          <p:cNvSpPr txBox="1">
            <a:spLocks/>
          </p:cNvSpPr>
          <p:nvPr/>
        </p:nvSpPr>
        <p:spPr>
          <a:xfrm>
            <a:off x="723330" y="2636465"/>
            <a:ext cx="1480498" cy="370522"/>
          </a:xfrm>
          <a:prstGeom prst="rect">
            <a:avLst/>
          </a:prstGeom>
        </p:spPr>
        <p:txBody>
          <a:bodyPr/>
          <a:lstStyle/>
          <a:p>
            <a:pPr marL="342900" lvl="0" indent="-342900" algn="ctr">
              <a:spcBef>
                <a:spcPct val="20000"/>
              </a:spcBef>
              <a:buClr>
                <a:schemeClr val="tx1"/>
              </a:buClr>
            </a:pPr>
            <a:r>
              <a:rPr lang="it-IT" sz="1400" smtClean="0"/>
              <a:t>Portrait Suites</a:t>
            </a:r>
            <a:endParaRPr kumimoji="0" lang="it-IT" sz="1400" b="0" i="0" u="none" strike="noStrike" kern="0" cap="none" spc="0" normalizeH="0" baseline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bbdellalupa.net/web/Portals/0/Fontana%20di%20Trev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5026693"/>
            <a:ext cx="2571768" cy="1831307"/>
          </a:xfrm>
          <a:prstGeom prst="rect">
            <a:avLst/>
          </a:prstGeom>
          <a:noFill/>
        </p:spPr>
      </p:pic>
      <p:pic>
        <p:nvPicPr>
          <p:cNvPr id="1027" name="Picture 3" descr="C:\Users\Ceren\Desktop\Italya face\SAM_118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071802" cy="1928802"/>
          </a:xfrm>
          <a:prstGeom prst="rect">
            <a:avLst/>
          </a:prstGeom>
          <a:noFill/>
        </p:spPr>
      </p:pic>
      <p:pic>
        <p:nvPicPr>
          <p:cNvPr id="1029" name="Picture 5" descr="http://farm4.static.flickr.com/3236/2398242513_50fa0f162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71802" y="0"/>
            <a:ext cx="3857604" cy="1928802"/>
          </a:xfrm>
          <a:prstGeom prst="rect">
            <a:avLst/>
          </a:prstGeom>
          <a:noFill/>
        </p:spPr>
      </p:pic>
      <p:pic>
        <p:nvPicPr>
          <p:cNvPr id="1037" name="Picture 13" descr="http://www.voyagesphotosmanu.com/Complet/images/basilica_san_pietro_gr.jpg"/>
          <p:cNvPicPr>
            <a:picLocks noChangeAspect="1" noChangeArrowheads="1"/>
          </p:cNvPicPr>
          <p:nvPr/>
        </p:nvPicPr>
        <p:blipFill>
          <a:blip r:embed="rId5" cstate="print"/>
          <a:srcRect l="12516" r="9886" b="3704"/>
          <a:stretch>
            <a:fillRect/>
          </a:stretch>
        </p:blipFill>
        <p:spPr bwMode="auto">
          <a:xfrm>
            <a:off x="6929422" y="0"/>
            <a:ext cx="2214578" cy="1928802"/>
          </a:xfrm>
          <a:prstGeom prst="rect">
            <a:avLst/>
          </a:prstGeom>
          <a:noFill/>
        </p:spPr>
      </p:pic>
      <p:pic>
        <p:nvPicPr>
          <p:cNvPr id="1039" name="Picture 15" descr="http://www.rome-roma.net/photos/saint-paul-rome/Basilique-Saint-Paul-Rome_361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1928802"/>
            <a:ext cx="2214546" cy="1475441"/>
          </a:xfrm>
          <a:prstGeom prst="rect">
            <a:avLst/>
          </a:prstGeom>
          <a:noFill/>
        </p:spPr>
      </p:pic>
      <p:pic>
        <p:nvPicPr>
          <p:cNvPr id="1041" name="Picture 17" descr="http://www.tesoridiroma.net/galleria/colosseo_vittorio/foto/chsmmaggiore17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14547" y="1928802"/>
            <a:ext cx="2000264" cy="1500199"/>
          </a:xfrm>
          <a:prstGeom prst="rect">
            <a:avLst/>
          </a:prstGeom>
          <a:noFill/>
        </p:spPr>
      </p:pic>
      <p:pic>
        <p:nvPicPr>
          <p:cNvPr id="1043" name="Picture 19" descr="http://www.arte.it/foto/orig/c6/1102-Il_Gesu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214810" y="1928802"/>
            <a:ext cx="1188584" cy="1500198"/>
          </a:xfrm>
          <a:prstGeom prst="rect">
            <a:avLst/>
          </a:prstGeom>
          <a:noFill/>
        </p:spPr>
      </p:pic>
      <p:pic>
        <p:nvPicPr>
          <p:cNvPr id="1045" name="Picture 21" descr="http://www.movespiego.com/wp-content/uploads/2012/10/pantheon-roma.jpg"/>
          <p:cNvPicPr>
            <a:picLocks noChangeAspect="1" noChangeArrowheads="1"/>
          </p:cNvPicPr>
          <p:nvPr/>
        </p:nvPicPr>
        <p:blipFill>
          <a:blip r:embed="rId9" cstate="print"/>
          <a:srcRect l="7167" r="11613" b="3704"/>
          <a:stretch>
            <a:fillRect/>
          </a:stretch>
        </p:blipFill>
        <p:spPr bwMode="auto">
          <a:xfrm>
            <a:off x="5357818" y="1928802"/>
            <a:ext cx="2000264" cy="1500198"/>
          </a:xfrm>
          <a:prstGeom prst="rect">
            <a:avLst/>
          </a:prstGeom>
          <a:noFill/>
        </p:spPr>
      </p:pic>
      <p:pic>
        <p:nvPicPr>
          <p:cNvPr id="1047" name="Picture 23" descr="http://www.hotelcasatranoiroma.com/upload/img/zone/grandi/Hotel-Romas-piazza-venezia.jpg"/>
          <p:cNvPicPr>
            <a:picLocks noChangeAspect="1" noChangeArrowheads="1"/>
          </p:cNvPicPr>
          <p:nvPr/>
        </p:nvPicPr>
        <p:blipFill>
          <a:blip r:embed="rId10" cstate="print"/>
          <a:srcRect l="3750" b="10000"/>
          <a:stretch>
            <a:fillRect/>
          </a:stretch>
        </p:blipFill>
        <p:spPr bwMode="auto">
          <a:xfrm>
            <a:off x="7310425" y="1928802"/>
            <a:ext cx="1833575" cy="1500198"/>
          </a:xfrm>
          <a:prstGeom prst="rect">
            <a:avLst/>
          </a:prstGeom>
          <a:noFill/>
        </p:spPr>
      </p:pic>
      <p:pic>
        <p:nvPicPr>
          <p:cNvPr id="1051" name="Picture 27" descr="http://www.neredekal.com/res/subs/1341232013_220px-Piazza_Navona_1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0" y="3357562"/>
            <a:ext cx="2381266" cy="1714512"/>
          </a:xfrm>
          <a:prstGeom prst="rect">
            <a:avLst/>
          </a:prstGeom>
          <a:noFill/>
        </p:spPr>
      </p:pic>
      <p:pic>
        <p:nvPicPr>
          <p:cNvPr id="1053" name="Picture 29" descr="http://www.tesoridiroma.net/galleria/piazza_spagna/foto/pzspagna01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357422" y="3357563"/>
            <a:ext cx="2286016" cy="1714512"/>
          </a:xfrm>
          <a:prstGeom prst="rect">
            <a:avLst/>
          </a:prstGeom>
          <a:noFill/>
        </p:spPr>
      </p:pic>
      <p:pic>
        <p:nvPicPr>
          <p:cNvPr id="1055" name="Picture 31" descr="http://www.sordionline.com/public/iNews/Upload/3143527_marco_aurelio1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643438" y="3429000"/>
            <a:ext cx="2643206" cy="1650218"/>
          </a:xfrm>
          <a:prstGeom prst="rect">
            <a:avLst/>
          </a:prstGeom>
          <a:noFill/>
        </p:spPr>
      </p:pic>
      <p:pic>
        <p:nvPicPr>
          <p:cNvPr id="1057" name="Picture 33" descr="http://www.fotoeweb.it/roma/IsolaTiberina/Immagine%20Isola_Tiberina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5061868"/>
            <a:ext cx="3143240" cy="1796132"/>
          </a:xfrm>
          <a:prstGeom prst="rect">
            <a:avLst/>
          </a:prstGeom>
          <a:noFill/>
        </p:spPr>
      </p:pic>
      <p:pic>
        <p:nvPicPr>
          <p:cNvPr id="1059" name="Picture 35" descr="http://i3.stay.com/images/venue/893/5/16dfc27/rowboats-on-the-pond-at-villa-borghese-gardens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715008" y="5004813"/>
            <a:ext cx="3428992" cy="1853187"/>
          </a:xfrm>
          <a:prstGeom prst="rect">
            <a:avLst/>
          </a:prstGeom>
          <a:noFill/>
        </p:spPr>
      </p:pic>
      <p:pic>
        <p:nvPicPr>
          <p:cNvPr id="1061" name="Picture 37" descr="http://upload.wikimedia.org/wikipedia/commons/thumb/0/05/Santa_Maria_in_Trastevere_front.jpg/250px-Santa_Maria_in_Trastevere_front.jpg"/>
          <p:cNvPicPr>
            <a:picLocks noChangeAspect="1" noChangeArrowheads="1"/>
          </p:cNvPicPr>
          <p:nvPr/>
        </p:nvPicPr>
        <p:blipFill>
          <a:blip r:embed="rId16" cstate="print"/>
          <a:srcRect t="4167"/>
          <a:stretch>
            <a:fillRect/>
          </a:stretch>
        </p:blipFill>
        <p:spPr bwMode="auto">
          <a:xfrm>
            <a:off x="7286644" y="3429000"/>
            <a:ext cx="1857356" cy="16430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703513" y="341186"/>
            <a:ext cx="6316662" cy="612420"/>
          </a:xfrm>
        </p:spPr>
        <p:txBody>
          <a:bodyPr/>
          <a:lstStyle/>
          <a:p>
            <a:pPr algn="ctr"/>
            <a:r>
              <a:rPr lang="tr-TR" dirty="0" smtClean="0"/>
              <a:t>RISTORANTI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2693988" y="1067928"/>
            <a:ext cx="6326187" cy="5264633"/>
          </a:xfrm>
        </p:spPr>
        <p:txBody>
          <a:bodyPr/>
          <a:lstStyle/>
          <a:p>
            <a:r>
              <a:rPr lang="it-IT" dirty="0" smtClean="0"/>
              <a:t>Controllare i prezzi!</a:t>
            </a:r>
          </a:p>
          <a:p>
            <a:pPr>
              <a:buNone/>
            </a:pPr>
            <a:r>
              <a:rPr lang="it-IT" dirty="0" smtClean="0"/>
              <a:t>	</a:t>
            </a:r>
            <a:r>
              <a:rPr lang="it-IT" sz="1600" dirty="0" smtClean="0"/>
              <a:t>- Sforno – famoso per pizza (€30 - €40</a:t>
            </a:r>
            <a:r>
              <a:rPr lang="tr-TR" sz="1600" smtClean="0"/>
              <a:t> / </a:t>
            </a:r>
            <a:r>
              <a:rPr lang="it-IT" sz="1600" dirty="0" smtClean="0"/>
              <a:t>Chiuso Domenica)</a:t>
            </a:r>
          </a:p>
          <a:p>
            <a:pPr>
              <a:buNone/>
            </a:pPr>
            <a:r>
              <a:rPr lang="it-IT" sz="1600" dirty="0" smtClean="0"/>
              <a:t>	- Osteria Barberini (€18 - €41)</a:t>
            </a:r>
          </a:p>
          <a:p>
            <a:r>
              <a:rPr lang="it-IT" dirty="0" smtClean="0"/>
              <a:t>Pizzeria</a:t>
            </a:r>
          </a:p>
          <a:p>
            <a:pPr>
              <a:buNone/>
            </a:pPr>
            <a:r>
              <a:rPr lang="it-IT" dirty="0" smtClean="0"/>
              <a:t>	</a:t>
            </a:r>
            <a:r>
              <a:rPr lang="it-IT" sz="1600" dirty="0" smtClean="0"/>
              <a:t>- Pizza intera (€10 - €15)</a:t>
            </a:r>
          </a:p>
          <a:p>
            <a:pPr>
              <a:buNone/>
            </a:pPr>
            <a:r>
              <a:rPr lang="it-IT" sz="1600" dirty="0" smtClean="0"/>
              <a:t>	- Una fetta (€2,5 - €4)</a:t>
            </a:r>
          </a:p>
          <a:p>
            <a:pPr>
              <a:buNone/>
            </a:pPr>
            <a:r>
              <a:rPr lang="it-IT" sz="1600" dirty="0" smtClean="0"/>
              <a:t>	- Pizzeria da Remo (€7 - €14</a:t>
            </a:r>
            <a:r>
              <a:rPr lang="tr-TR" sz="1600" dirty="0" smtClean="0"/>
              <a:t> </a:t>
            </a:r>
            <a:r>
              <a:rPr lang="it-IT" sz="1600" dirty="0" smtClean="0"/>
              <a:t>/</a:t>
            </a:r>
            <a:r>
              <a:rPr lang="tr-TR" sz="1600" dirty="0" smtClean="0"/>
              <a:t> </a:t>
            </a:r>
            <a:r>
              <a:rPr lang="it-IT" sz="1600" dirty="0" smtClean="0"/>
              <a:t>Chiuso Domenica)</a:t>
            </a:r>
          </a:p>
          <a:p>
            <a:r>
              <a:rPr lang="tr-TR" dirty="0" smtClean="0"/>
              <a:t>P</a:t>
            </a:r>
            <a:r>
              <a:rPr lang="it-IT" dirty="0" smtClean="0"/>
              <a:t>esce</a:t>
            </a:r>
            <a:endParaRPr lang="tr-TR" dirty="0" smtClean="0"/>
          </a:p>
          <a:p>
            <a:pPr>
              <a:buNone/>
            </a:pPr>
            <a:r>
              <a:rPr lang="tr-TR" dirty="0" smtClean="0"/>
              <a:t>	</a:t>
            </a:r>
            <a:r>
              <a:rPr lang="tr-TR" sz="1600" dirty="0" smtClean="0"/>
              <a:t>- </a:t>
            </a:r>
            <a:r>
              <a:rPr lang="it-IT" sz="1600" dirty="0" smtClean="0"/>
              <a:t>Ristorante Eleonora </a:t>
            </a:r>
            <a:r>
              <a:rPr lang="tr-TR" sz="1600" dirty="0" smtClean="0"/>
              <a:t>(</a:t>
            </a:r>
            <a:r>
              <a:rPr lang="it-IT" sz="1600" dirty="0" smtClean="0"/>
              <a:t>€54 </a:t>
            </a:r>
            <a:r>
              <a:rPr lang="tr-TR" sz="1600" dirty="0" smtClean="0"/>
              <a:t>-</a:t>
            </a:r>
            <a:r>
              <a:rPr lang="it-IT" sz="1600" dirty="0" smtClean="0"/>
              <a:t> €98</a:t>
            </a:r>
            <a:r>
              <a:rPr lang="tr-TR" sz="1600" dirty="0" smtClean="0"/>
              <a:t>)</a:t>
            </a:r>
          </a:p>
          <a:p>
            <a:r>
              <a:rPr lang="tr-TR" dirty="0" err="1" smtClean="0"/>
              <a:t>Dolce</a:t>
            </a:r>
            <a:endParaRPr lang="tr-TR" dirty="0" smtClean="0"/>
          </a:p>
          <a:p>
            <a:pPr>
              <a:buNone/>
            </a:pPr>
            <a:r>
              <a:rPr lang="tr-TR" dirty="0" smtClean="0"/>
              <a:t>	</a:t>
            </a:r>
            <a:r>
              <a:rPr lang="tr-TR" sz="1600" dirty="0" smtClean="0"/>
              <a:t>- G</a:t>
            </a:r>
            <a:r>
              <a:rPr lang="it-IT" sz="1600" dirty="0" smtClean="0"/>
              <a:t>elato </a:t>
            </a:r>
            <a:r>
              <a:rPr lang="tr-TR" sz="1600" dirty="0" smtClean="0"/>
              <a:t>(</a:t>
            </a:r>
            <a:r>
              <a:rPr lang="it-IT" sz="1600" dirty="0" smtClean="0"/>
              <a:t>€1.50 </a:t>
            </a:r>
            <a:r>
              <a:rPr lang="tr-TR" sz="1600" dirty="0" smtClean="0"/>
              <a:t>-</a:t>
            </a:r>
            <a:r>
              <a:rPr lang="it-IT" sz="1600" dirty="0" smtClean="0"/>
              <a:t> €2.50 per la paletta</a:t>
            </a:r>
            <a:r>
              <a:rPr lang="tr-TR" sz="1600" dirty="0" smtClean="0"/>
              <a:t>)</a:t>
            </a:r>
          </a:p>
          <a:p>
            <a:pPr>
              <a:buNone/>
            </a:pPr>
            <a:r>
              <a:rPr lang="tr-TR" sz="1600" dirty="0" smtClean="0"/>
              <a:t>	- </a:t>
            </a:r>
            <a:r>
              <a:rPr lang="it-IT" sz="1600" dirty="0" smtClean="0"/>
              <a:t>Gelateria Della Palma </a:t>
            </a:r>
            <a:r>
              <a:rPr lang="tr-TR" sz="1600" dirty="0" smtClean="0"/>
              <a:t>/</a:t>
            </a:r>
            <a:r>
              <a:rPr lang="it-IT" sz="1600" dirty="0" smtClean="0"/>
              <a:t> Gelateria La Dolce Vita </a:t>
            </a:r>
            <a:endParaRPr lang="tr-TR" sz="1600" dirty="0" smtClean="0"/>
          </a:p>
          <a:p>
            <a:pPr>
              <a:buNone/>
            </a:pPr>
            <a:r>
              <a:rPr lang="tr-TR" sz="1600" dirty="0" smtClean="0"/>
              <a:t>	- </a:t>
            </a:r>
            <a:r>
              <a:rPr lang="it-IT" sz="1600" dirty="0" smtClean="0"/>
              <a:t>Pompi </a:t>
            </a:r>
            <a:r>
              <a:rPr lang="tr-TR" sz="1600" dirty="0" smtClean="0"/>
              <a:t>- </a:t>
            </a:r>
            <a:r>
              <a:rPr lang="it-IT" sz="1600" dirty="0" smtClean="0"/>
              <a:t>famoso per tiramisu </a:t>
            </a:r>
            <a:r>
              <a:rPr lang="tr-TR" sz="1600" dirty="0" smtClean="0"/>
              <a:t>(</a:t>
            </a:r>
            <a:r>
              <a:rPr lang="it-IT" sz="1600" dirty="0" smtClean="0"/>
              <a:t>€6 </a:t>
            </a:r>
            <a:r>
              <a:rPr lang="tr-TR" sz="1600" dirty="0" smtClean="0"/>
              <a:t>-</a:t>
            </a:r>
            <a:r>
              <a:rPr lang="it-IT" sz="1600" dirty="0" smtClean="0"/>
              <a:t> €12</a:t>
            </a:r>
            <a:r>
              <a:rPr lang="tr-TR" sz="1600" dirty="0" smtClean="0"/>
              <a:t>)</a:t>
            </a:r>
          </a:p>
          <a:p>
            <a:endParaRPr lang="it-IT" sz="1600" dirty="0"/>
          </a:p>
        </p:txBody>
      </p:sp>
      <p:pic>
        <p:nvPicPr>
          <p:cNvPr id="2050" name="Picture 2" descr="http://static.guim.co.uk/sys-images/Travel/Pix/cities/2011/7/12/1310484679498/Sforno-pizzeria-Rome-0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38258" y="3915242"/>
            <a:ext cx="2178193" cy="13069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3 Metin Yer Tutucusu"/>
          <p:cNvSpPr txBox="1">
            <a:spLocks/>
          </p:cNvSpPr>
          <p:nvPr/>
        </p:nvSpPr>
        <p:spPr>
          <a:xfrm>
            <a:off x="6291616" y="5117950"/>
            <a:ext cx="2743200" cy="545911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tabLst/>
              <a:defRPr/>
            </a:pPr>
            <a:r>
              <a:rPr kumimoji="0" lang="tr-TR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Pizza in </a:t>
            </a:r>
            <a:r>
              <a:rPr kumimoji="0" lang="tr-TR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Sforno</a:t>
            </a:r>
            <a:endParaRPr kumimoji="0" lang="tr-TR" sz="1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4" descr="http://3.bp.blogspot.com/-WmOIi_5nSuE/UAA8chTdU4I/AAAAAAAAIhQ/CCpW6VV0Po0/s1600/della+palma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886" y="1639173"/>
            <a:ext cx="2743200" cy="15422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4 Metin Yer Tutucusu"/>
          <p:cNvSpPr txBox="1">
            <a:spLocks/>
          </p:cNvSpPr>
          <p:nvPr/>
        </p:nvSpPr>
        <p:spPr>
          <a:xfrm>
            <a:off x="341183" y="3125363"/>
            <a:ext cx="2283608" cy="259308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tabLst/>
              <a:defRPr/>
            </a:pPr>
            <a:r>
              <a:rPr kumimoji="0" lang="tr-TR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Gelateria</a:t>
            </a:r>
            <a:r>
              <a:rPr kumimoji="0" lang="tr-TR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tr-TR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della</a:t>
            </a:r>
            <a:r>
              <a:rPr kumimoji="0" lang="tr-TR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tr-TR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Palma</a:t>
            </a:r>
            <a:endParaRPr kumimoji="0" lang="tr-TR" sz="1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Resim"/>
          <p:cNvPicPr>
            <a:picLocks noGrp="1" noChangeAspect="1"/>
          </p:cNvPicPr>
          <p:nvPr>
            <p:ph type="pic" idx="4294967295"/>
          </p:nvPr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3456000" y="1872000"/>
            <a:ext cx="5688000" cy="4824000"/>
          </a:xfrm>
        </p:spPr>
      </p:pic>
      <p:sp>
        <p:nvSpPr>
          <p:cNvPr id="3" name="2 Başlık"/>
          <p:cNvSpPr txBox="1">
            <a:spLocks noGrp="1"/>
          </p:cNvSpPr>
          <p:nvPr>
            <p:ph type="title" idx="4294967295"/>
          </p:nvPr>
        </p:nvSpPr>
        <p:spPr>
          <a:xfrm>
            <a:off x="955799" y="0"/>
            <a:ext cx="6460199" cy="1142640"/>
          </a:xfrm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/>
              <a:t>                   I TRASPORTI</a:t>
            </a:r>
          </a:p>
        </p:txBody>
      </p:sp>
      <p:sp>
        <p:nvSpPr>
          <p:cNvPr id="4" name="3 Metin Yer Tutucusu"/>
          <p:cNvSpPr txBox="1">
            <a:spLocks noGrp="1"/>
          </p:cNvSpPr>
          <p:nvPr>
            <p:ph type="body" idx="4294967295"/>
          </p:nvPr>
        </p:nvSpPr>
        <p:spPr>
          <a:xfrm>
            <a:off x="81360" y="1007999"/>
            <a:ext cx="3878639" cy="5328000"/>
          </a:xfrm>
        </p:spPr>
        <p:txBody>
          <a:bodyPr lIns="0" tIns="0" rIns="0" bIns="0"/>
          <a:lstStyle>
            <a:def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Arial"/>
              </a:defRPr>
            </a:defPPr>
            <a:lvl1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Arial"/>
              </a:defRPr>
            </a:lvl1pPr>
            <a:lvl2pPr marL="864000" lvl="1" indent="-324000" algn="l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en-US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Arial"/>
              </a:defRPr>
            </a:lvl2pPr>
            <a:lvl3pPr marL="1295999" lvl="2" indent="-288000" algn="l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en-US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Arial"/>
              </a:defRPr>
            </a:lvl3pPr>
            <a:lvl4pPr marL="1728000" lvl="3" indent="-216000" algn="l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en-US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Arial"/>
              </a:defRPr>
            </a:lvl4pPr>
            <a:lvl5pPr marL="2160000" lvl="4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Arial"/>
              </a:defRPr>
            </a:lvl5pPr>
            <a:lvl6pPr marL="2592000" lvl="5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Arial"/>
              </a:defRPr>
            </a:lvl6pPr>
            <a:lvl7pPr marL="3024000" lvl="6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Arial"/>
              </a:defRPr>
            </a:lvl7pPr>
            <a:lvl8pPr marL="3456000" lvl="7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Arial"/>
              </a:defRPr>
            </a:lvl8pPr>
            <a:lvl9pPr marL="3887999" lvl="8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Arial"/>
              </a:defRPr>
            </a:lvl9pPr>
          </a:lstStyle>
          <a:p>
            <a:pPr lvl="0"/>
            <a:r>
              <a:rPr lang="it-IT" i="1">
                <a:latin typeface="" pitchFamily="18"/>
              </a:rPr>
              <a:t>Arrivare al centro:</a:t>
            </a:r>
          </a:p>
          <a:p>
            <a:pPr lvl="0">
              <a:buNone/>
            </a:pPr>
            <a:r>
              <a:rPr lang="it-IT">
                <a:latin typeface="" pitchFamily="18"/>
              </a:rPr>
              <a:t>  </a:t>
            </a:r>
            <a:r>
              <a:rPr lang="it-IT" sz="2000">
                <a:latin typeface="" pitchFamily="18"/>
              </a:rPr>
              <a:t> Il treno Leonardo Express</a:t>
            </a:r>
          </a:p>
          <a:p>
            <a:pPr lvl="0">
              <a:buNone/>
            </a:pPr>
            <a:r>
              <a:rPr lang="it-IT" sz="2000">
                <a:latin typeface="" pitchFamily="18"/>
              </a:rPr>
              <a:t>   Il treno Metropolitano</a:t>
            </a:r>
          </a:p>
          <a:p>
            <a:pPr lvl="0">
              <a:buNone/>
            </a:pPr>
            <a:r>
              <a:rPr lang="it-IT" sz="2000">
                <a:latin typeface="" pitchFamily="18"/>
              </a:rPr>
              <a:t>   Terravision Shuttle Bus</a:t>
            </a:r>
          </a:p>
          <a:p>
            <a:pPr lvl="0">
              <a:buNone/>
            </a:pPr>
            <a:r>
              <a:rPr lang="it-IT" sz="2000">
                <a:latin typeface="" pitchFamily="18"/>
              </a:rPr>
              <a:t>   Taxi</a:t>
            </a:r>
          </a:p>
          <a:p>
            <a:pPr lvl="0"/>
            <a:r>
              <a:rPr lang="it-IT" i="1">
                <a:latin typeface="" pitchFamily="18"/>
              </a:rPr>
              <a:t>Spostarsi</a:t>
            </a:r>
          </a:p>
          <a:p>
            <a:pPr lvl="0">
              <a:buNone/>
            </a:pPr>
            <a:r>
              <a:rPr lang="it-IT">
                <a:latin typeface="" pitchFamily="18"/>
              </a:rPr>
              <a:t> </a:t>
            </a:r>
            <a:r>
              <a:rPr lang="it-IT" sz="2000">
                <a:latin typeface="" pitchFamily="18"/>
              </a:rPr>
              <a:t>  Noleggio automobili</a:t>
            </a:r>
          </a:p>
          <a:p>
            <a:pPr lvl="0">
              <a:buNone/>
            </a:pPr>
            <a:r>
              <a:rPr lang="it-IT" sz="2000">
                <a:latin typeface="" pitchFamily="18"/>
              </a:rPr>
              <a:t>   Trasporti pubblici</a:t>
            </a:r>
          </a:p>
          <a:p>
            <a:pPr lvl="0">
              <a:buNone/>
            </a:pPr>
            <a:r>
              <a:rPr lang="it-IT" sz="2000">
                <a:latin typeface="" pitchFamily="18"/>
              </a:rPr>
              <a:t>       - Metro</a:t>
            </a:r>
          </a:p>
          <a:p>
            <a:pPr lvl="0">
              <a:buNone/>
            </a:pPr>
            <a:r>
              <a:rPr lang="it-IT" sz="2000">
                <a:latin typeface="" pitchFamily="18"/>
              </a:rPr>
              <a:t>       -Autobus (115-116-117)</a:t>
            </a:r>
          </a:p>
          <a:p>
            <a:pPr lvl="0">
              <a:buNone/>
            </a:pPr>
            <a:r>
              <a:rPr lang="it-IT" sz="2000">
                <a:latin typeface="" pitchFamily="18"/>
              </a:rPr>
              <a:t>   Autobus Turistici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255963" y="0"/>
            <a:ext cx="6316662" cy="1143000"/>
          </a:xfrm>
        </p:spPr>
        <p:txBody>
          <a:bodyPr/>
          <a:lstStyle/>
          <a:p>
            <a:pPr eaLnBrk="1" hangingPunct="1"/>
            <a:r>
              <a:rPr lang="tr-TR" sz="4000" smtClean="0"/>
              <a:t>Shopp</a:t>
            </a:r>
            <a:r>
              <a:rPr lang="en-US" sz="4000" smtClean="0"/>
              <a:t>ing</a:t>
            </a:r>
            <a:endParaRPr lang="tr-TR" sz="400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3584575" y="2078038"/>
            <a:ext cx="4384675" cy="44069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mtClean="0"/>
              <a:t>Gli Negozi di Alta Moda:</a:t>
            </a:r>
            <a:r>
              <a:rPr lang="en-US" sz="1600" smtClean="0"/>
              <a:t>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16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600" smtClean="0"/>
              <a:t>      -Via dei Condotti</a:t>
            </a:r>
            <a:r>
              <a:rPr lang="tr-TR" sz="1600" smtClean="0"/>
              <a:t>/</a:t>
            </a:r>
            <a:r>
              <a:rPr lang="en-US" sz="1600" smtClean="0"/>
              <a:t>Piazza Spagna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600" smtClean="0"/>
              <a:t>      -Via Borgognona, Via Frattina, Via Sistina, Via Bocca de  Leone.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600" smtClean="0"/>
              <a:t>     - </a:t>
            </a:r>
            <a:r>
              <a:rPr lang="tr-TR" sz="1600" smtClean="0"/>
              <a:t>Prada, Armani, Versace, Ferragamo, Cavalli, Gucci</a:t>
            </a:r>
            <a:r>
              <a:rPr lang="en-US" sz="1600" smtClean="0"/>
              <a:t>, Dolce and Gabbana, Bulgari..       </a:t>
            </a:r>
          </a:p>
          <a:p>
            <a:pPr eaLnBrk="1" hangingPunct="1">
              <a:lnSpc>
                <a:spcPct val="80000"/>
              </a:lnSpc>
            </a:pPr>
            <a:endParaRPr lang="en-US" sz="1600" smtClean="0"/>
          </a:p>
          <a:p>
            <a:pPr eaLnBrk="1" hangingPunct="1">
              <a:lnSpc>
                <a:spcPct val="80000"/>
              </a:lnSpc>
            </a:pPr>
            <a:r>
              <a:rPr lang="en-US" smtClean="0"/>
              <a:t>Gli Negozi Regolari: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16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600" smtClean="0"/>
              <a:t>     - Via del Corso (Diesel, Benetton,   Swarowski..)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600" smtClean="0"/>
              <a:t>     - COIN (Via Cola di Rienzo, vicino a Metro Lepanto)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600" smtClean="0"/>
              <a:t>     - Upim (Via del Tritone, Piazza Santa Maria Maggiore)</a:t>
            </a:r>
          </a:p>
          <a:p>
            <a:pPr eaLnBrk="1" hangingPunct="1">
              <a:lnSpc>
                <a:spcPct val="80000"/>
              </a:lnSpc>
            </a:pPr>
            <a:endParaRPr lang="en-US" sz="16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600" smtClean="0"/>
              <a:t>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600" smtClean="0"/>
              <a:t>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16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16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600" smtClean="0"/>
              <a:t>  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600" smtClean="0"/>
              <a:t>		                                  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tr-TR" sz="1600" smtClean="0"/>
          </a:p>
        </p:txBody>
      </p:sp>
      <p:pic>
        <p:nvPicPr>
          <p:cNvPr id="9220" name="Picture 9" descr="artistico-via-condotti-towards-steps-da-as-m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534150" y="168275"/>
            <a:ext cx="2381250" cy="1789113"/>
          </a:xfrm>
        </p:spPr>
      </p:pic>
      <p:pic>
        <p:nvPicPr>
          <p:cNvPr id="9221" name="Picture 10" descr="Via_del_Corso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8275" y="1120775"/>
            <a:ext cx="2500313" cy="244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11" descr="101PzaPopol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0975" y="3776663"/>
            <a:ext cx="3286125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title"/>
          </p:nvPr>
        </p:nvSpPr>
        <p:spPr>
          <a:xfrm>
            <a:off x="4148138" y="274638"/>
            <a:ext cx="6965950" cy="757237"/>
          </a:xfrm>
        </p:spPr>
        <p:txBody>
          <a:bodyPr/>
          <a:lstStyle/>
          <a:p>
            <a:pPr eaLnBrk="1" hangingPunct="1"/>
            <a:r>
              <a:rPr lang="en-US" sz="4000" smtClean="0"/>
              <a:t>Shopping</a:t>
            </a:r>
            <a:endParaRPr lang="tr-TR" sz="4000" smtClean="0"/>
          </a:p>
        </p:txBody>
      </p:sp>
      <p:sp>
        <p:nvSpPr>
          <p:cNvPr id="10243" name="Rectangle 9"/>
          <p:cNvSpPr>
            <a:spLocks noGrp="1" noChangeArrowheads="1"/>
          </p:cNvSpPr>
          <p:nvPr>
            <p:ph type="body" sz="half" idx="2"/>
          </p:nvPr>
        </p:nvSpPr>
        <p:spPr>
          <a:xfrm>
            <a:off x="3851275" y="1644650"/>
            <a:ext cx="5540375" cy="50228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600" smtClean="0"/>
              <a:t>   </a:t>
            </a:r>
            <a:r>
              <a:rPr lang="en-US" smtClean="0"/>
              <a:t>Gli Negozi dell’Arte: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160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600" smtClean="0"/>
              <a:t>    - Piazza Navona </a:t>
            </a:r>
            <a:r>
              <a:rPr lang="tr-TR" sz="1600" smtClean="0"/>
              <a:t> - Via del Governo Vecchio </a:t>
            </a:r>
            <a:endParaRPr lang="en-US" sz="160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600" smtClean="0"/>
              <a:t>     (negozi dell’arte e di antiquariato)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600" smtClean="0"/>
              <a:t>    - Via del Babuino (vicino a Piazza di Spagna) mobili e dipinti antichi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600" smtClean="0"/>
              <a:t>    -  Via dei Coronari, 41 (Galleria dei Coronari)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160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mtClean="0"/>
              <a:t>Gli Negozi di Souvenir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600" smtClean="0"/>
              <a:t>    -  E possibile trovare quasi ovunque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600" smtClean="0"/>
              <a:t>    -  In particolare sempre si trovano vicino a: Fontana di Trevi, Il Colosseo, San Pietro.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160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mtClean="0"/>
              <a:t>I mercatini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600" smtClean="0"/>
              <a:t>    -  Porta Portese (Trastevere)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600" smtClean="0"/>
              <a:t>    -   Mercatino a Via Sannio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1600" smtClean="0"/>
          </a:p>
          <a:p>
            <a:pPr eaLnBrk="1" hangingPunct="1">
              <a:lnSpc>
                <a:spcPct val="90000"/>
              </a:lnSpc>
            </a:pPr>
            <a:endParaRPr lang="tr-TR" sz="1600" smtClean="0"/>
          </a:p>
        </p:txBody>
      </p:sp>
      <p:pic>
        <p:nvPicPr>
          <p:cNvPr id="10244" name="Picture 11" descr="rome-shops-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250113" y="0"/>
            <a:ext cx="1893887" cy="1833563"/>
          </a:xfrm>
        </p:spPr>
      </p:pic>
      <p:pic>
        <p:nvPicPr>
          <p:cNvPr id="10245" name="Picture 12" descr="flea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1175" y="2154238"/>
            <a:ext cx="2449513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14" descr="2183876074_d20c5078b1_z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3213" y="0"/>
            <a:ext cx="2787650" cy="187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Resim"/>
          <p:cNvPicPr>
            <a:picLocks noGrp="1" noChangeAspect="1"/>
          </p:cNvPicPr>
          <p:nvPr>
            <p:ph type="pic" idx="4294967295"/>
          </p:nvPr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222840" y="217800"/>
            <a:ext cx="3665159" cy="2806200"/>
          </a:xfrm>
        </p:spPr>
      </p:pic>
      <p:pic>
        <p:nvPicPr>
          <p:cNvPr id="3" name="2 Resim"/>
          <p:cNvPicPr>
            <a:picLocks noGrp="1" noChangeAspect="1"/>
          </p:cNvPicPr>
          <p:nvPr>
            <p:ph type="pic" idx="4294967295"/>
          </p:nvPr>
        </p:nvPicPr>
        <p:blipFill>
          <a:blip r:embed="rId4" cstate="print">
            <a:alphaModFix/>
            <a:lum/>
          </a:blip>
          <a:srcRect/>
          <a:stretch>
            <a:fillRect/>
          </a:stretch>
        </p:blipFill>
        <p:spPr>
          <a:xfrm>
            <a:off x="4464000" y="3816000"/>
            <a:ext cx="4454640" cy="2664000"/>
          </a:xfrm>
        </p:spPr>
      </p:pic>
      <p:sp>
        <p:nvSpPr>
          <p:cNvPr id="4" name="3 Başlık"/>
          <p:cNvSpPr txBox="1">
            <a:spLocks noGrp="1"/>
          </p:cNvSpPr>
          <p:nvPr>
            <p:ph type="title" idx="4294967295"/>
          </p:nvPr>
        </p:nvSpPr>
        <p:spPr>
          <a:xfrm>
            <a:off x="2827800" y="1017359"/>
            <a:ext cx="6316199" cy="1142640"/>
          </a:xfrm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/>
              <a:t>          LA VITA NOTTURNA </a:t>
            </a:r>
            <a:br>
              <a:rPr lang="en-US"/>
            </a:br>
            <a:r>
              <a:rPr lang="en-US"/>
              <a:t>                                      DI ROMA</a:t>
            </a:r>
          </a:p>
        </p:txBody>
      </p:sp>
      <p:sp>
        <p:nvSpPr>
          <p:cNvPr id="5" name="4 Metin Yer Tutucusu"/>
          <p:cNvSpPr txBox="1">
            <a:spLocks noGrp="1"/>
          </p:cNvSpPr>
          <p:nvPr>
            <p:ph type="body" idx="4294967295"/>
          </p:nvPr>
        </p:nvSpPr>
        <p:spPr>
          <a:xfrm>
            <a:off x="5760000" y="3311999"/>
            <a:ext cx="3086640" cy="503999"/>
          </a:xfrm>
        </p:spPr>
        <p:txBody>
          <a:bodyPr lIns="0" tIns="0" rIns="0" bIns="0"/>
          <a:lstStyle>
            <a:def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Arial"/>
              </a:defRPr>
            </a:defPPr>
            <a:lvl1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Arial"/>
              </a:defRPr>
            </a:lvl1pPr>
            <a:lvl2pPr marL="864000" lvl="1" indent="-324000" algn="l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en-US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Arial"/>
              </a:defRPr>
            </a:lvl2pPr>
            <a:lvl3pPr marL="1295999" lvl="2" indent="-288000" algn="l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en-US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Arial"/>
              </a:defRPr>
            </a:lvl3pPr>
            <a:lvl4pPr marL="1728000" lvl="3" indent="-216000" algn="l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en-US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Arial"/>
              </a:defRPr>
            </a:lvl4pPr>
            <a:lvl5pPr marL="2160000" lvl="4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Arial"/>
              </a:defRPr>
            </a:lvl5pPr>
            <a:lvl6pPr marL="2592000" lvl="5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Arial"/>
              </a:defRPr>
            </a:lvl6pPr>
            <a:lvl7pPr marL="3024000" lvl="6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Arial"/>
              </a:defRPr>
            </a:lvl7pPr>
            <a:lvl8pPr marL="3456000" lvl="7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Arial"/>
              </a:defRPr>
            </a:lvl8pPr>
            <a:lvl9pPr marL="3887999" lvl="8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Arial"/>
              </a:defRPr>
            </a:lvl9pPr>
          </a:lstStyle>
          <a:p>
            <a:pPr lvl="0"/>
            <a:r>
              <a:rPr lang="tr-TR">
                <a:latin typeface="" pitchFamily="18"/>
              </a:rPr>
              <a:t>Trastevere</a:t>
            </a:r>
          </a:p>
        </p:txBody>
      </p:sp>
      <p:sp>
        <p:nvSpPr>
          <p:cNvPr id="6" name="5 Metin Yer Tutucusu"/>
          <p:cNvSpPr txBox="1">
            <a:spLocks noGrp="1"/>
          </p:cNvSpPr>
          <p:nvPr>
            <p:ph type="body" idx="4294967295"/>
          </p:nvPr>
        </p:nvSpPr>
        <p:spPr>
          <a:xfrm>
            <a:off x="288000" y="3311999"/>
            <a:ext cx="3086640" cy="2158200"/>
          </a:xfrm>
        </p:spPr>
        <p:txBody>
          <a:bodyPr lIns="0" tIns="0" rIns="0" bIns="0"/>
          <a:lstStyle>
            <a:def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Arial"/>
              </a:defRPr>
            </a:defPPr>
            <a:lvl1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Arial"/>
              </a:defRPr>
            </a:lvl1pPr>
            <a:lvl2pPr marL="864000" lvl="1" indent="-324000" algn="l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en-US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Arial"/>
              </a:defRPr>
            </a:lvl2pPr>
            <a:lvl3pPr marL="1295999" lvl="2" indent="-288000" algn="l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en-US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Arial"/>
              </a:defRPr>
            </a:lvl3pPr>
            <a:lvl4pPr marL="1728000" lvl="3" indent="-216000" algn="l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en-US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Arial"/>
              </a:defRPr>
            </a:lvl4pPr>
            <a:lvl5pPr marL="2160000" lvl="4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Arial"/>
              </a:defRPr>
            </a:lvl5pPr>
            <a:lvl6pPr marL="2592000" lvl="5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Arial"/>
              </a:defRPr>
            </a:lvl6pPr>
            <a:lvl7pPr marL="3024000" lvl="6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Arial"/>
              </a:defRPr>
            </a:lvl7pPr>
            <a:lvl8pPr marL="3456000" lvl="7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Arial"/>
              </a:defRPr>
            </a:lvl8pPr>
            <a:lvl9pPr marL="3887999" lvl="8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Arial"/>
              </a:defRPr>
            </a:lvl9pPr>
          </a:lstStyle>
          <a:p>
            <a:pPr lvl="0"/>
            <a:r>
              <a:rPr lang="tr-TR">
                <a:latin typeface="" pitchFamily="18"/>
              </a:rPr>
              <a:t>Campo de'Fiori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itl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ext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_Titl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_Text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itl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ext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2_Titl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2_Text"/>
</p:tagLst>
</file>

<file path=ppt/theme/theme1.xml><?xml version="1.0" encoding="utf-8"?>
<a:theme xmlns:a="http://schemas.openxmlformats.org/drawingml/2006/main" name="ind_1082_slide">
  <a:themeElements>
    <a:clrScheme name="Ofis Teması 2">
      <a:dk1>
        <a:srgbClr val="000000"/>
      </a:dk1>
      <a:lt1>
        <a:srgbClr val="CCFFCC"/>
      </a:lt1>
      <a:dk2>
        <a:srgbClr val="000000"/>
      </a:dk2>
      <a:lt2>
        <a:srgbClr val="B2B2B2"/>
      </a:lt2>
      <a:accent1>
        <a:srgbClr val="7A991F"/>
      </a:accent1>
      <a:accent2>
        <a:srgbClr val="007CA6"/>
      </a:accent2>
      <a:accent3>
        <a:srgbClr val="E2FFE2"/>
      </a:accent3>
      <a:accent4>
        <a:srgbClr val="000000"/>
      </a:accent4>
      <a:accent5>
        <a:srgbClr val="BECAAB"/>
      </a:accent5>
      <a:accent6>
        <a:srgbClr val="007096"/>
      </a:accent6>
      <a:hlink>
        <a:srgbClr val="198019"/>
      </a:hlink>
      <a:folHlink>
        <a:srgbClr val="2E5B99"/>
      </a:folHlink>
    </a:clrScheme>
    <a:fontScheme name="Ofis Teması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is Teması 1">
        <a:dk1>
          <a:srgbClr val="000000"/>
        </a:dk1>
        <a:lt1>
          <a:srgbClr val="CCFFCC"/>
        </a:lt1>
        <a:dk2>
          <a:srgbClr val="000000"/>
        </a:dk2>
        <a:lt2>
          <a:srgbClr val="B2B2B2"/>
        </a:lt2>
        <a:accent1>
          <a:srgbClr val="24B224"/>
        </a:accent1>
        <a:accent2>
          <a:srgbClr val="009954"/>
        </a:accent2>
        <a:accent3>
          <a:srgbClr val="E2FFE2"/>
        </a:accent3>
        <a:accent4>
          <a:srgbClr val="000000"/>
        </a:accent4>
        <a:accent5>
          <a:srgbClr val="ACD5AC"/>
        </a:accent5>
        <a:accent6>
          <a:srgbClr val="008A4B"/>
        </a:accent6>
        <a:hlink>
          <a:srgbClr val="198019"/>
        </a:hlink>
        <a:folHlink>
          <a:srgbClr val="00733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is Teması 2">
        <a:dk1>
          <a:srgbClr val="000000"/>
        </a:dk1>
        <a:lt1>
          <a:srgbClr val="CCFFCC"/>
        </a:lt1>
        <a:dk2>
          <a:srgbClr val="000000"/>
        </a:dk2>
        <a:lt2>
          <a:srgbClr val="B2B2B2"/>
        </a:lt2>
        <a:accent1>
          <a:srgbClr val="7A991F"/>
        </a:accent1>
        <a:accent2>
          <a:srgbClr val="007CA6"/>
        </a:accent2>
        <a:accent3>
          <a:srgbClr val="E2FFE2"/>
        </a:accent3>
        <a:accent4>
          <a:srgbClr val="000000"/>
        </a:accent4>
        <a:accent5>
          <a:srgbClr val="BECAAB"/>
        </a:accent5>
        <a:accent6>
          <a:srgbClr val="007096"/>
        </a:accent6>
        <a:hlink>
          <a:srgbClr val="198019"/>
        </a:hlink>
        <a:folHlink>
          <a:srgbClr val="2E5B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is Teması 3">
        <a:dk1>
          <a:srgbClr val="000000"/>
        </a:dk1>
        <a:lt1>
          <a:srgbClr val="CCFFCC"/>
        </a:lt1>
        <a:dk2>
          <a:srgbClr val="000000"/>
        </a:dk2>
        <a:lt2>
          <a:srgbClr val="B2B2B2"/>
        </a:lt2>
        <a:accent1>
          <a:srgbClr val="BF6930"/>
        </a:accent1>
        <a:accent2>
          <a:srgbClr val="1F991F"/>
        </a:accent2>
        <a:accent3>
          <a:srgbClr val="E2FFE2"/>
        </a:accent3>
        <a:accent4>
          <a:srgbClr val="000000"/>
        </a:accent4>
        <a:accent5>
          <a:srgbClr val="DCB9AD"/>
        </a:accent5>
        <a:accent6>
          <a:srgbClr val="1B8A1B"/>
        </a:accent6>
        <a:hlink>
          <a:srgbClr val="A73D73"/>
        </a:hlink>
        <a:folHlink>
          <a:srgbClr val="7C3D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is Teması 4">
        <a:dk1>
          <a:srgbClr val="000000"/>
        </a:dk1>
        <a:lt1>
          <a:srgbClr val="CCFFCC"/>
        </a:lt1>
        <a:dk2>
          <a:srgbClr val="000000"/>
        </a:dk2>
        <a:lt2>
          <a:srgbClr val="B2B2B2"/>
        </a:lt2>
        <a:accent1>
          <a:srgbClr val="B28F00"/>
        </a:accent1>
        <a:accent2>
          <a:srgbClr val="CC5252"/>
        </a:accent2>
        <a:accent3>
          <a:srgbClr val="E2FFE2"/>
        </a:accent3>
        <a:accent4>
          <a:srgbClr val="000000"/>
        </a:accent4>
        <a:accent5>
          <a:srgbClr val="D5C6AA"/>
        </a:accent5>
        <a:accent6>
          <a:srgbClr val="B94949"/>
        </a:accent6>
        <a:hlink>
          <a:srgbClr val="5B4BA6"/>
        </a:hlink>
        <a:folHlink>
          <a:srgbClr val="1980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is Teması 5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24B224"/>
        </a:accent1>
        <a:accent2>
          <a:srgbClr val="009954"/>
        </a:accent2>
        <a:accent3>
          <a:srgbClr val="FFFFFF"/>
        </a:accent3>
        <a:accent4>
          <a:srgbClr val="000000"/>
        </a:accent4>
        <a:accent5>
          <a:srgbClr val="ACD5AC"/>
        </a:accent5>
        <a:accent6>
          <a:srgbClr val="008A4B"/>
        </a:accent6>
        <a:hlink>
          <a:srgbClr val="198019"/>
        </a:hlink>
        <a:folHlink>
          <a:srgbClr val="00733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is Teması 6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7A991F"/>
        </a:accent1>
        <a:accent2>
          <a:srgbClr val="007CA6"/>
        </a:accent2>
        <a:accent3>
          <a:srgbClr val="FFFFFF"/>
        </a:accent3>
        <a:accent4>
          <a:srgbClr val="000000"/>
        </a:accent4>
        <a:accent5>
          <a:srgbClr val="BECAAB"/>
        </a:accent5>
        <a:accent6>
          <a:srgbClr val="007096"/>
        </a:accent6>
        <a:hlink>
          <a:srgbClr val="198019"/>
        </a:hlink>
        <a:folHlink>
          <a:srgbClr val="2E5B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is Teması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BF6930"/>
        </a:accent1>
        <a:accent2>
          <a:srgbClr val="1F991F"/>
        </a:accent2>
        <a:accent3>
          <a:srgbClr val="FFFFFF"/>
        </a:accent3>
        <a:accent4>
          <a:srgbClr val="000000"/>
        </a:accent4>
        <a:accent5>
          <a:srgbClr val="DCB9AD"/>
        </a:accent5>
        <a:accent6>
          <a:srgbClr val="1B8A1B"/>
        </a:accent6>
        <a:hlink>
          <a:srgbClr val="A73D73"/>
        </a:hlink>
        <a:folHlink>
          <a:srgbClr val="7C3D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is Teması 8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B28F00"/>
        </a:accent1>
        <a:accent2>
          <a:srgbClr val="CC5252"/>
        </a:accent2>
        <a:accent3>
          <a:srgbClr val="FFFFFF"/>
        </a:accent3>
        <a:accent4>
          <a:srgbClr val="000000"/>
        </a:accent4>
        <a:accent5>
          <a:srgbClr val="D5C6AA"/>
        </a:accent5>
        <a:accent6>
          <a:srgbClr val="B94949"/>
        </a:accent6>
        <a:hlink>
          <a:srgbClr val="5B4BA6"/>
        </a:hlink>
        <a:folHlink>
          <a:srgbClr val="19801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1_Default Design 2">
      <a:dk1>
        <a:srgbClr val="000000"/>
      </a:dk1>
      <a:lt1>
        <a:srgbClr val="CCFFCC"/>
      </a:lt1>
      <a:dk2>
        <a:srgbClr val="000000"/>
      </a:dk2>
      <a:lt2>
        <a:srgbClr val="B2B2B2"/>
      </a:lt2>
      <a:accent1>
        <a:srgbClr val="7A991F"/>
      </a:accent1>
      <a:accent2>
        <a:srgbClr val="007CA6"/>
      </a:accent2>
      <a:accent3>
        <a:srgbClr val="E2FFE2"/>
      </a:accent3>
      <a:accent4>
        <a:srgbClr val="000000"/>
      </a:accent4>
      <a:accent5>
        <a:srgbClr val="BECAAB"/>
      </a:accent5>
      <a:accent6>
        <a:srgbClr val="007096"/>
      </a:accent6>
      <a:hlink>
        <a:srgbClr val="198019"/>
      </a:hlink>
      <a:folHlink>
        <a:srgbClr val="2E5B99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CCFFCC"/>
        </a:lt1>
        <a:dk2>
          <a:srgbClr val="000000"/>
        </a:dk2>
        <a:lt2>
          <a:srgbClr val="B2B2B2"/>
        </a:lt2>
        <a:accent1>
          <a:srgbClr val="24B224"/>
        </a:accent1>
        <a:accent2>
          <a:srgbClr val="009954"/>
        </a:accent2>
        <a:accent3>
          <a:srgbClr val="E2FFE2"/>
        </a:accent3>
        <a:accent4>
          <a:srgbClr val="000000"/>
        </a:accent4>
        <a:accent5>
          <a:srgbClr val="ACD5AC"/>
        </a:accent5>
        <a:accent6>
          <a:srgbClr val="008A4B"/>
        </a:accent6>
        <a:hlink>
          <a:srgbClr val="198019"/>
        </a:hlink>
        <a:folHlink>
          <a:srgbClr val="00733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CCFFCC"/>
        </a:lt1>
        <a:dk2>
          <a:srgbClr val="000000"/>
        </a:dk2>
        <a:lt2>
          <a:srgbClr val="B2B2B2"/>
        </a:lt2>
        <a:accent1>
          <a:srgbClr val="7A991F"/>
        </a:accent1>
        <a:accent2>
          <a:srgbClr val="007CA6"/>
        </a:accent2>
        <a:accent3>
          <a:srgbClr val="E2FFE2"/>
        </a:accent3>
        <a:accent4>
          <a:srgbClr val="000000"/>
        </a:accent4>
        <a:accent5>
          <a:srgbClr val="BECAAB"/>
        </a:accent5>
        <a:accent6>
          <a:srgbClr val="007096"/>
        </a:accent6>
        <a:hlink>
          <a:srgbClr val="198019"/>
        </a:hlink>
        <a:folHlink>
          <a:srgbClr val="2E5B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CCFFCC"/>
        </a:lt1>
        <a:dk2>
          <a:srgbClr val="000000"/>
        </a:dk2>
        <a:lt2>
          <a:srgbClr val="B2B2B2"/>
        </a:lt2>
        <a:accent1>
          <a:srgbClr val="BF6930"/>
        </a:accent1>
        <a:accent2>
          <a:srgbClr val="1F991F"/>
        </a:accent2>
        <a:accent3>
          <a:srgbClr val="E2FFE2"/>
        </a:accent3>
        <a:accent4>
          <a:srgbClr val="000000"/>
        </a:accent4>
        <a:accent5>
          <a:srgbClr val="DCB9AD"/>
        </a:accent5>
        <a:accent6>
          <a:srgbClr val="1B8A1B"/>
        </a:accent6>
        <a:hlink>
          <a:srgbClr val="A73D73"/>
        </a:hlink>
        <a:folHlink>
          <a:srgbClr val="7C3D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CCFFCC"/>
        </a:lt1>
        <a:dk2>
          <a:srgbClr val="000000"/>
        </a:dk2>
        <a:lt2>
          <a:srgbClr val="B2B2B2"/>
        </a:lt2>
        <a:accent1>
          <a:srgbClr val="B28F00"/>
        </a:accent1>
        <a:accent2>
          <a:srgbClr val="CC5252"/>
        </a:accent2>
        <a:accent3>
          <a:srgbClr val="E2FFE2"/>
        </a:accent3>
        <a:accent4>
          <a:srgbClr val="000000"/>
        </a:accent4>
        <a:accent5>
          <a:srgbClr val="D5C6AA"/>
        </a:accent5>
        <a:accent6>
          <a:srgbClr val="B94949"/>
        </a:accent6>
        <a:hlink>
          <a:srgbClr val="5B4BA6"/>
        </a:hlink>
        <a:folHlink>
          <a:srgbClr val="1980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24B224"/>
        </a:accent1>
        <a:accent2>
          <a:srgbClr val="009954"/>
        </a:accent2>
        <a:accent3>
          <a:srgbClr val="FFFFFF"/>
        </a:accent3>
        <a:accent4>
          <a:srgbClr val="000000"/>
        </a:accent4>
        <a:accent5>
          <a:srgbClr val="ACD5AC"/>
        </a:accent5>
        <a:accent6>
          <a:srgbClr val="008A4B"/>
        </a:accent6>
        <a:hlink>
          <a:srgbClr val="198019"/>
        </a:hlink>
        <a:folHlink>
          <a:srgbClr val="00733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7A991F"/>
        </a:accent1>
        <a:accent2>
          <a:srgbClr val="007CA6"/>
        </a:accent2>
        <a:accent3>
          <a:srgbClr val="FFFFFF"/>
        </a:accent3>
        <a:accent4>
          <a:srgbClr val="000000"/>
        </a:accent4>
        <a:accent5>
          <a:srgbClr val="BECAAB"/>
        </a:accent5>
        <a:accent6>
          <a:srgbClr val="007096"/>
        </a:accent6>
        <a:hlink>
          <a:srgbClr val="198019"/>
        </a:hlink>
        <a:folHlink>
          <a:srgbClr val="2E5B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BF6930"/>
        </a:accent1>
        <a:accent2>
          <a:srgbClr val="1F991F"/>
        </a:accent2>
        <a:accent3>
          <a:srgbClr val="FFFFFF"/>
        </a:accent3>
        <a:accent4>
          <a:srgbClr val="000000"/>
        </a:accent4>
        <a:accent5>
          <a:srgbClr val="DCB9AD"/>
        </a:accent5>
        <a:accent6>
          <a:srgbClr val="1B8A1B"/>
        </a:accent6>
        <a:hlink>
          <a:srgbClr val="A73D73"/>
        </a:hlink>
        <a:folHlink>
          <a:srgbClr val="7C3D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B28F00"/>
        </a:accent1>
        <a:accent2>
          <a:srgbClr val="CC5252"/>
        </a:accent2>
        <a:accent3>
          <a:srgbClr val="FFFFFF"/>
        </a:accent3>
        <a:accent4>
          <a:srgbClr val="000000"/>
        </a:accent4>
        <a:accent5>
          <a:srgbClr val="D5C6AA"/>
        </a:accent5>
        <a:accent6>
          <a:srgbClr val="B94949"/>
        </a:accent6>
        <a:hlink>
          <a:srgbClr val="5B4BA6"/>
        </a:hlink>
        <a:folHlink>
          <a:srgbClr val="19801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is Teması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ind_1082_slide</Template>
  <TotalTime>254</TotalTime>
  <Words>197</Words>
  <Application>Microsoft Office PowerPoint</Application>
  <PresentationFormat>Ekran Gösterisi (4:3)</PresentationFormat>
  <Paragraphs>88</Paragraphs>
  <Slides>8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Slayt Başlıkları</vt:lpstr>
      </vt:variant>
      <vt:variant>
        <vt:i4>8</vt:i4>
      </vt:variant>
    </vt:vector>
  </HeadingPairs>
  <TitlesOfParts>
    <vt:vector size="10" baseType="lpstr">
      <vt:lpstr>ind_1082_slide</vt:lpstr>
      <vt:lpstr>1_Default Design</vt:lpstr>
      <vt:lpstr>UN VIAGGIO IN ITALIA: ROMA</vt:lpstr>
      <vt:lpstr>ALLOGGIO</vt:lpstr>
      <vt:lpstr>Slayt 3</vt:lpstr>
      <vt:lpstr>RISTORANTI</vt:lpstr>
      <vt:lpstr>                   I TRASPORTI</vt:lpstr>
      <vt:lpstr>Shopping</vt:lpstr>
      <vt:lpstr>Shopping</vt:lpstr>
      <vt:lpstr>          LA VITA NOTTURNA                                        DI ROMA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 VIAGGIO IN ITALIA: ROMA</dc:title>
  <dc:creator>Sıla</dc:creator>
  <cp:lastModifiedBy>Sıla</cp:lastModifiedBy>
  <cp:revision>31</cp:revision>
  <dcterms:created xsi:type="dcterms:W3CDTF">2012-10-24T21:14:02Z</dcterms:created>
  <dcterms:modified xsi:type="dcterms:W3CDTF">2012-11-04T20:59:55Z</dcterms:modified>
</cp:coreProperties>
</file>